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1293"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4.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EC141-37AE-4BA9-B4A4-8D247064011B}"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E456ED-96C9-458C-8207-24C5CF6100DA}" type="slidenum">
              <a:rPr lang="en-US" smtClean="0"/>
              <a:t>‹#›</a:t>
            </a:fld>
            <a:endParaRPr lang="en-US"/>
          </a:p>
        </p:txBody>
      </p:sp>
    </p:spTree>
    <p:extLst>
      <p:ext uri="{BB962C8B-B14F-4D97-AF65-F5344CB8AC3E}">
        <p14:creationId xmlns:p14="http://schemas.microsoft.com/office/powerpoint/2010/main" val="183953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8319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527370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567649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80148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158670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307650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61000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6688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34350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8/31/2020</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57319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00754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326562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25624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7530054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5971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94488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52103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5148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8/31/2020</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404491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96155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5801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5070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9593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7703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77341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5451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8/31/2020</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2889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samsonrope.com/"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76845">
              <a:defRPr/>
            </a:pPr>
            <a:fld id="{49A40DB5-B054-4B52-B27D-446721D6CC27}" type="slidenum">
              <a:rPr lang="en-US">
                <a:solidFill>
                  <a:prstClr val="black">
                    <a:tint val="75000"/>
                  </a:prstClr>
                </a:solidFill>
              </a:rPr>
              <a:pPr defTabSz="976845">
                <a:defRPr/>
              </a:pPr>
              <a:t>1</a:t>
            </a:fld>
            <a:endParaRPr lang="en-US">
              <a:solidFill>
                <a:prstClr val="black">
                  <a:tint val="75000"/>
                </a:prstClr>
              </a:solidFill>
            </a:endParaRPr>
          </a:p>
        </p:txBody>
      </p:sp>
      <p:sp>
        <p:nvSpPr>
          <p:cNvPr id="2" name="Title 1">
            <a:extLst>
              <a:ext uri="{FF2B5EF4-FFF2-40B4-BE49-F238E27FC236}">
                <a16:creationId xmlns:a16="http://schemas.microsoft.com/office/drawing/2014/main" id="{65EC815E-9725-4C22-837B-701EBA749018}"/>
              </a:ext>
            </a:extLst>
          </p:cNvPr>
          <p:cNvSpPr>
            <a:spLocks noGrp="1"/>
          </p:cNvSpPr>
          <p:nvPr>
            <p:ph type="title"/>
          </p:nvPr>
        </p:nvSpPr>
        <p:spPr/>
        <p:txBody>
          <a:bodyPr/>
          <a:lstStyle/>
          <a:p>
            <a:r>
              <a:rPr lang="en-US"/>
              <a:t>Samson Rope</a:t>
            </a:r>
          </a:p>
        </p:txBody>
      </p:sp>
      <p:sp>
        <p:nvSpPr>
          <p:cNvPr id="9" name="Rectangle 8">
            <a:extLst>
              <a:ext uri="{FF2B5EF4-FFF2-40B4-BE49-F238E27FC236}">
                <a16:creationId xmlns:a16="http://schemas.microsoft.com/office/drawing/2014/main" id="{A9F30E2A-D5A7-48F5-B855-08CCF433C779}"/>
              </a:ext>
            </a:extLst>
          </p:cNvPr>
          <p:cNvSpPr/>
          <p:nvPr/>
        </p:nvSpPr>
        <p:spPr>
          <a:xfrm>
            <a:off x="381000" y="3952944"/>
            <a:ext cx="9779000" cy="1426096"/>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Results</a:t>
            </a:r>
            <a:endParaRPr lang="en-US" sz="1923">
              <a:solidFill>
                <a:prstClr val="black"/>
              </a:solidFill>
              <a:latin typeface="Segoe UI"/>
            </a:endParaRPr>
          </a:p>
          <a:p>
            <a:pPr marL="726538" lvl="1" indent="-238115" defTabSz="976845">
              <a:buFont typeface="Arial" panose="020B0604020202020204" pitchFamily="34" charset="0"/>
              <a:buChar char="•"/>
            </a:pPr>
            <a:r>
              <a:rPr lang="en-US" sz="1500">
                <a:solidFill>
                  <a:prstClr val="black"/>
                </a:solidFill>
                <a:latin typeface="Segoe UI"/>
              </a:rPr>
              <a:t>On-time and on budget</a:t>
            </a:r>
          </a:p>
          <a:p>
            <a:pPr marL="726538" lvl="1" indent="-238115" defTabSz="976845">
              <a:buFont typeface="Arial" panose="020B0604020202020204" pitchFamily="34" charset="0"/>
              <a:buChar char="•"/>
            </a:pPr>
            <a:r>
              <a:rPr lang="en-US" sz="1500">
                <a:solidFill>
                  <a:prstClr val="black"/>
                </a:solidFill>
                <a:latin typeface="Segoe UI"/>
              </a:rPr>
              <a:t>Improved usability</a:t>
            </a:r>
          </a:p>
          <a:p>
            <a:pPr marL="726538" lvl="1" indent="-238115" defTabSz="976845">
              <a:buFont typeface="Arial" panose="020B0604020202020204" pitchFamily="34" charset="0"/>
              <a:buChar char="•"/>
            </a:pPr>
            <a:r>
              <a:rPr lang="en-US" sz="1500">
                <a:solidFill>
                  <a:prstClr val="black"/>
                </a:solidFill>
                <a:latin typeface="Segoe UI"/>
              </a:rPr>
              <a:t>Overall improvement to website</a:t>
            </a:r>
          </a:p>
          <a:p>
            <a:pPr defTabSz="976845"/>
            <a:r>
              <a:rPr lang="en-US" sz="1500">
                <a:solidFill>
                  <a:prstClr val="black"/>
                </a:solidFill>
                <a:latin typeface="Segoe UI"/>
                <a:hlinkClick r:id="rId3"/>
              </a:rPr>
              <a:t>https://www.samsonrope.com</a:t>
            </a:r>
            <a:r>
              <a:rPr lang="en-US" sz="1500">
                <a:solidFill>
                  <a:prstClr val="black"/>
                </a:solidFill>
                <a:latin typeface="Segoe UI"/>
              </a:rPr>
              <a:t> </a:t>
            </a:r>
          </a:p>
        </p:txBody>
      </p:sp>
      <p:sp>
        <p:nvSpPr>
          <p:cNvPr id="11" name="TextBox 10">
            <a:extLst>
              <a:ext uri="{FF2B5EF4-FFF2-40B4-BE49-F238E27FC236}">
                <a16:creationId xmlns:a16="http://schemas.microsoft.com/office/drawing/2014/main" id="{67C3A967-4D68-49F3-ACD0-0096D2C7F37F}"/>
              </a:ext>
            </a:extLst>
          </p:cNvPr>
          <p:cNvSpPr txBox="1"/>
          <p:nvPr/>
        </p:nvSpPr>
        <p:spPr>
          <a:xfrm>
            <a:off x="381000" y="1052103"/>
            <a:ext cx="8475688" cy="1836528"/>
          </a:xfrm>
          <a:prstGeom prst="rect">
            <a:avLst/>
          </a:prstGeom>
          <a:noFill/>
        </p:spPr>
        <p:txBody>
          <a:bodyPr wrap="square" rtlCol="0">
            <a:spAutoFit/>
          </a:bodyPr>
          <a:lstStyle/>
          <a:p>
            <a:pPr defTabSz="976845"/>
            <a:r>
              <a:rPr lang="en-US" sz="2667" b="1" kern="0">
                <a:solidFill>
                  <a:srgbClr val="0096A9"/>
                </a:solidFill>
                <a:latin typeface="Segoe UI" pitchFamily="34"/>
                <a:cs typeface="Segoe UI" pitchFamily="34"/>
              </a:rPr>
              <a:t>Who They Are</a:t>
            </a:r>
            <a:endParaRPr lang="en-US" sz="1923" b="1" kern="0">
              <a:solidFill>
                <a:srgbClr val="0096A9"/>
              </a:solidFill>
              <a:latin typeface="Segoe UI" pitchFamily="34"/>
              <a:cs typeface="Segoe UI" pitchFamily="34"/>
            </a:endParaRPr>
          </a:p>
          <a:p>
            <a:pPr defTabSz="976845"/>
            <a:r>
              <a:rPr lang="en-US" sz="1500">
                <a:solidFill>
                  <a:prstClr val="black"/>
                </a:solidFill>
                <a:latin typeface="Segoe UI"/>
              </a:rPr>
              <a:t>Samson is at the forefront of the synthetic rope industry, recognized as a worldwide leader in high-performance synthetic ropes, Samson is utilizing the latest innovative fibers and proprietary constructions and coatings to design the perfect rope for each unique application. Samson Rope have engaged with us on several varying projects but most recently Affirma is supporting their </a:t>
            </a:r>
            <a:r>
              <a:rPr lang="en-US" sz="1500" err="1">
                <a:solidFill>
                  <a:prstClr val="black"/>
                </a:solidFill>
                <a:latin typeface="Segoe UI"/>
              </a:rPr>
              <a:t>Sitefinity</a:t>
            </a:r>
            <a:r>
              <a:rPr lang="en-US" sz="1500">
                <a:solidFill>
                  <a:prstClr val="black"/>
                </a:solidFill>
                <a:latin typeface="Segoe UI"/>
              </a:rPr>
              <a:t> Website.  </a:t>
            </a:r>
          </a:p>
          <a:p>
            <a:pPr defTabSz="976845"/>
            <a:endParaRPr lang="en-US" sz="1167">
              <a:solidFill>
                <a:prstClr val="black"/>
              </a:solidFill>
              <a:latin typeface="Segoe UI" panose="020B0502040204020203" pitchFamily="34" charset="0"/>
            </a:endParaRPr>
          </a:p>
        </p:txBody>
      </p:sp>
      <p:sp>
        <p:nvSpPr>
          <p:cNvPr id="3" name="Rectangle 2">
            <a:extLst>
              <a:ext uri="{FF2B5EF4-FFF2-40B4-BE49-F238E27FC236}">
                <a16:creationId xmlns:a16="http://schemas.microsoft.com/office/drawing/2014/main" id="{AB38E5D2-7683-49C7-B658-AD0B5D3BF031}"/>
              </a:ext>
            </a:extLst>
          </p:cNvPr>
          <p:cNvSpPr/>
          <p:nvPr/>
        </p:nvSpPr>
        <p:spPr>
          <a:xfrm>
            <a:off x="381000" y="2616634"/>
            <a:ext cx="11430000" cy="1682640"/>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What We Did</a:t>
            </a:r>
            <a:endParaRPr lang="en-US" sz="1923">
              <a:solidFill>
                <a:prstClr val="black"/>
              </a:solidFill>
              <a:latin typeface="Segoe UI"/>
            </a:endParaRPr>
          </a:p>
          <a:p>
            <a:pPr marL="774161" lvl="1" indent="-285739" defTabSz="976845">
              <a:buFont typeface="Arial" panose="020B0604020202020204" pitchFamily="34" charset="0"/>
              <a:buChar char="•"/>
            </a:pPr>
            <a:r>
              <a:rPr lang="en-US" sz="1500">
                <a:solidFill>
                  <a:prstClr val="black"/>
                </a:solidFill>
                <a:latin typeface="Segoe UI"/>
              </a:rPr>
              <a:t>Samson Rope reached out to get support for their current </a:t>
            </a:r>
            <a:r>
              <a:rPr lang="en-US" sz="1500" err="1">
                <a:solidFill>
                  <a:prstClr val="black"/>
                </a:solidFill>
                <a:latin typeface="Segoe UI"/>
              </a:rPr>
              <a:t>Sitefinity</a:t>
            </a:r>
            <a:r>
              <a:rPr lang="en-US" sz="1500">
                <a:solidFill>
                  <a:prstClr val="black"/>
                </a:solidFill>
                <a:latin typeface="Segoe UI"/>
              </a:rPr>
              <a:t> Website</a:t>
            </a:r>
          </a:p>
          <a:p>
            <a:pPr marL="774161" lvl="1" indent="-285739" defTabSz="976845">
              <a:buFont typeface="Arial" panose="020B0604020202020204" pitchFamily="34" charset="0"/>
              <a:buChar char="•"/>
            </a:pPr>
            <a:r>
              <a:rPr lang="en-US" sz="1500">
                <a:solidFill>
                  <a:prstClr val="black"/>
                </a:solidFill>
                <a:latin typeface="Segoe UI"/>
              </a:rPr>
              <a:t>Updated current standardized safety requirements for specific rope</a:t>
            </a:r>
          </a:p>
          <a:p>
            <a:pPr marL="774161" lvl="1" indent="-285739" defTabSz="976845">
              <a:buFont typeface="Arial" panose="020B0604020202020204" pitchFamily="34" charset="0"/>
              <a:buChar char="•"/>
            </a:pPr>
            <a:r>
              <a:rPr lang="en-US" sz="1500">
                <a:solidFill>
                  <a:prstClr val="black"/>
                </a:solidFill>
                <a:latin typeface="Segoe UI"/>
              </a:rPr>
              <a:t>Provided wireframes for website updates</a:t>
            </a:r>
          </a:p>
          <a:p>
            <a:pPr marL="774161" lvl="1" indent="-285739" defTabSz="976845">
              <a:buFont typeface="Arial" panose="020B0604020202020204" pitchFamily="34" charset="0"/>
              <a:buChar char="•"/>
            </a:pPr>
            <a:r>
              <a:rPr lang="en-US" sz="1500">
                <a:solidFill>
                  <a:prstClr val="black"/>
                </a:solidFill>
                <a:latin typeface="Segoe UI"/>
              </a:rPr>
              <a:t>Refreshed UX/UI</a:t>
            </a:r>
          </a:p>
          <a:p>
            <a:pPr defTabSz="976845"/>
            <a:endParaRPr lang="en-US" sz="1667">
              <a:solidFill>
                <a:prstClr val="black"/>
              </a:solidFill>
              <a:latin typeface="Segoe UI"/>
            </a:endParaRPr>
          </a:p>
        </p:txBody>
      </p:sp>
      <p:pic>
        <p:nvPicPr>
          <p:cNvPr id="5" name="Picture 2" descr="Image result for sitefinity logo">
            <a:extLst>
              <a:ext uri="{FF2B5EF4-FFF2-40B4-BE49-F238E27FC236}">
                <a16:creationId xmlns:a16="http://schemas.microsoft.com/office/drawing/2014/main" id="{5825AB98-86F5-42BD-8CB9-948803A8DC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5234" y="962336"/>
            <a:ext cx="1452558" cy="10002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Samson Rope logo">
            <a:extLst>
              <a:ext uri="{FF2B5EF4-FFF2-40B4-BE49-F238E27FC236}">
                <a16:creationId xmlns:a16="http://schemas.microsoft.com/office/drawing/2014/main" id="{0568B1F7-655F-4524-B550-1F7B071F3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7674" y="1178176"/>
            <a:ext cx="2556926" cy="17551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EAA58FE-48EE-41A0-A3D3-2F84E98A26C8}"/>
              </a:ext>
            </a:extLst>
          </p:cNvPr>
          <p:cNvGrpSpPr>
            <a:grpSpLocks noChangeAspect="1"/>
          </p:cNvGrpSpPr>
          <p:nvPr/>
        </p:nvGrpSpPr>
        <p:grpSpPr>
          <a:xfrm>
            <a:off x="7300988" y="3226161"/>
            <a:ext cx="4739003" cy="3195023"/>
            <a:chOff x="0" y="3509752"/>
            <a:chExt cx="5953080" cy="4013550"/>
          </a:xfrm>
        </p:grpSpPr>
        <p:grpSp>
          <p:nvGrpSpPr>
            <p:cNvPr id="15" name="Group 14">
              <a:extLst>
                <a:ext uri="{FF2B5EF4-FFF2-40B4-BE49-F238E27FC236}">
                  <a16:creationId xmlns:a16="http://schemas.microsoft.com/office/drawing/2014/main" id="{31115781-2817-4AEF-9BC5-E4D9EC53A6DD}"/>
                </a:ext>
              </a:extLst>
            </p:cNvPr>
            <p:cNvGrpSpPr>
              <a:grpSpLocks noChangeAspect="1"/>
            </p:cNvGrpSpPr>
            <p:nvPr/>
          </p:nvGrpSpPr>
          <p:grpSpPr>
            <a:xfrm>
              <a:off x="0" y="3509752"/>
              <a:ext cx="5953080" cy="4013550"/>
              <a:chOff x="4450676" y="2924176"/>
              <a:chExt cx="5525021" cy="3072384"/>
            </a:xfrm>
          </p:grpSpPr>
          <p:pic>
            <p:nvPicPr>
              <p:cNvPr id="17" name="Picture 16">
                <a:extLst>
                  <a:ext uri="{FF2B5EF4-FFF2-40B4-BE49-F238E27FC236}">
                    <a16:creationId xmlns:a16="http://schemas.microsoft.com/office/drawing/2014/main" id="{38A7C9B1-843C-47D4-B52D-860AE1476032}"/>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880"/>
              <a:stretch/>
            </p:blipFill>
            <p:spPr>
              <a:xfrm>
                <a:off x="4450676" y="2924176"/>
                <a:ext cx="5525021" cy="3072384"/>
              </a:xfrm>
              <a:prstGeom prst="rect">
                <a:avLst/>
              </a:prstGeom>
            </p:spPr>
          </p:pic>
          <p:sp>
            <p:nvSpPr>
              <p:cNvPr id="18" name="Rectangle 17">
                <a:extLst>
                  <a:ext uri="{FF2B5EF4-FFF2-40B4-BE49-F238E27FC236}">
                    <a16:creationId xmlns:a16="http://schemas.microsoft.com/office/drawing/2014/main" id="{B09D1A87-6149-4D56-97E3-024846F040F0}"/>
                  </a:ext>
                </a:extLst>
              </p:cNvPr>
              <p:cNvSpPr/>
              <p:nvPr/>
            </p:nvSpPr>
            <p:spPr>
              <a:xfrm>
                <a:off x="8202706" y="3138586"/>
                <a:ext cx="333480" cy="75262"/>
              </a:xfrm>
              <a:prstGeom prst="rect">
                <a:avLst/>
              </a:prstGeom>
              <a:gradFill flip="none" rotWithShape="1">
                <a:gsLst>
                  <a:gs pos="0">
                    <a:srgbClr val="F6F6F6"/>
                  </a:gs>
                  <a:gs pos="50000">
                    <a:srgbClr val="F6F6F6"/>
                  </a:gs>
                  <a:gs pos="100000">
                    <a:srgbClr val="F6F6F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1237">
                  <a:solidFill>
                    <a:prstClr val="white"/>
                  </a:solidFill>
                  <a:latin typeface="Segoe UI"/>
                </a:endParaRPr>
              </a:p>
            </p:txBody>
          </p:sp>
        </p:grpSp>
        <p:pic>
          <p:nvPicPr>
            <p:cNvPr id="16" name="Picture 15">
              <a:extLst>
                <a:ext uri="{FF2B5EF4-FFF2-40B4-BE49-F238E27FC236}">
                  <a16:creationId xmlns:a16="http://schemas.microsoft.com/office/drawing/2014/main" id="{828D67A8-9EB5-4762-B1A0-8CAA47CDD8C5}"/>
                </a:ext>
              </a:extLst>
            </p:cNvPr>
            <p:cNvPicPr>
              <a:picLocks noChangeAspect="1"/>
            </p:cNvPicPr>
            <p:nvPr/>
          </p:nvPicPr>
          <p:blipFill rotWithShape="1">
            <a:blip r:embed="rId7"/>
            <a:srcRect t="189" b="40822"/>
            <a:stretch/>
          </p:blipFill>
          <p:spPr>
            <a:xfrm>
              <a:off x="704015" y="3712888"/>
              <a:ext cx="4619825" cy="3128633"/>
            </a:xfrm>
            <a:prstGeom prst="rect">
              <a:avLst/>
            </a:prstGeom>
            <a:ln>
              <a:solidFill>
                <a:schemeClr val="tx1"/>
              </a:solidFill>
            </a:ln>
            <a:effectLst>
              <a:outerShdw blurRad="50800" dist="50800" dir="2700000" algn="tl" rotWithShape="0">
                <a:prstClr val="black">
                  <a:alpha val="40000"/>
                </a:prstClr>
              </a:outerShdw>
            </a:effectLst>
          </p:spPr>
        </p:pic>
      </p:grpSp>
      <p:pic>
        <p:nvPicPr>
          <p:cNvPr id="7" name="Picture 6">
            <a:extLst>
              <a:ext uri="{FF2B5EF4-FFF2-40B4-BE49-F238E27FC236}">
                <a16:creationId xmlns:a16="http://schemas.microsoft.com/office/drawing/2014/main" id="{6B298DA5-7667-4813-AB50-B96B762AC410}"/>
              </a:ext>
            </a:extLst>
          </p:cNvPr>
          <p:cNvPicPr>
            <a:picLocks noChangeAspect="1"/>
          </p:cNvPicPr>
          <p:nvPr/>
        </p:nvPicPr>
        <p:blipFill>
          <a:blip r:embed="rId8"/>
          <a:stretch>
            <a:fillRect/>
          </a:stretch>
        </p:blipFill>
        <p:spPr>
          <a:xfrm>
            <a:off x="7861426" y="3381777"/>
            <a:ext cx="3691929" cy="1798707"/>
          </a:xfrm>
          <a:prstGeom prst="rect">
            <a:avLst/>
          </a:prstGeom>
        </p:spPr>
      </p:pic>
      <p:pic>
        <p:nvPicPr>
          <p:cNvPr id="8" name="Picture 7">
            <a:extLst>
              <a:ext uri="{FF2B5EF4-FFF2-40B4-BE49-F238E27FC236}">
                <a16:creationId xmlns:a16="http://schemas.microsoft.com/office/drawing/2014/main" id="{D5F8254E-751C-4735-90A0-1FA4F034AA6C}"/>
              </a:ext>
            </a:extLst>
          </p:cNvPr>
          <p:cNvPicPr>
            <a:picLocks noChangeAspect="1"/>
          </p:cNvPicPr>
          <p:nvPr/>
        </p:nvPicPr>
        <p:blipFill rotWithShape="1">
          <a:blip r:embed="rId9"/>
          <a:srcRect b="51460"/>
          <a:stretch/>
        </p:blipFill>
        <p:spPr>
          <a:xfrm>
            <a:off x="7861424" y="5180484"/>
            <a:ext cx="3677653" cy="792628"/>
          </a:xfrm>
          <a:prstGeom prst="rect">
            <a:avLst/>
          </a:prstGeom>
        </p:spPr>
      </p:pic>
      <p:pic>
        <p:nvPicPr>
          <p:cNvPr id="1030" name="Picture 6" descr="Image result for ipad">
            <a:extLst>
              <a:ext uri="{FF2B5EF4-FFF2-40B4-BE49-F238E27FC236}">
                <a16:creationId xmlns:a16="http://schemas.microsoft.com/office/drawing/2014/main" id="{DB6E6E09-F2D8-4D15-A20D-96223BEF00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229" y="3734786"/>
            <a:ext cx="1759013" cy="24866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54C8228-339D-4A28-AE85-A20EDF746F75}"/>
              </a:ext>
            </a:extLst>
          </p:cNvPr>
          <p:cNvPicPr>
            <a:picLocks noChangeAspect="1"/>
          </p:cNvPicPr>
          <p:nvPr/>
        </p:nvPicPr>
        <p:blipFill>
          <a:blip r:embed="rId11"/>
          <a:stretch>
            <a:fillRect/>
          </a:stretch>
        </p:blipFill>
        <p:spPr>
          <a:xfrm>
            <a:off x="5539265" y="3947334"/>
            <a:ext cx="1532733" cy="1750476"/>
          </a:xfrm>
          <a:prstGeom prst="rect">
            <a:avLst/>
          </a:prstGeom>
        </p:spPr>
      </p:pic>
      <p:pic>
        <p:nvPicPr>
          <p:cNvPr id="21" name="Picture 20">
            <a:extLst>
              <a:ext uri="{FF2B5EF4-FFF2-40B4-BE49-F238E27FC236}">
                <a16:creationId xmlns:a16="http://schemas.microsoft.com/office/drawing/2014/main" id="{C867B0B1-9EDE-4B8D-9838-7FFCB433B2A9}"/>
              </a:ext>
            </a:extLst>
          </p:cNvPr>
          <p:cNvPicPr>
            <a:picLocks noChangeAspect="1"/>
          </p:cNvPicPr>
          <p:nvPr/>
        </p:nvPicPr>
        <p:blipFill rotWithShape="1">
          <a:blip r:embed="rId12"/>
          <a:srcRect b="37865"/>
          <a:stretch/>
        </p:blipFill>
        <p:spPr>
          <a:xfrm>
            <a:off x="5539264" y="5430999"/>
            <a:ext cx="1532733" cy="582436"/>
          </a:xfrm>
          <a:prstGeom prst="rect">
            <a:avLst/>
          </a:prstGeom>
        </p:spPr>
      </p:pic>
    </p:spTree>
    <p:extLst>
      <p:ext uri="{BB962C8B-B14F-4D97-AF65-F5344CB8AC3E}">
        <p14:creationId xmlns:p14="http://schemas.microsoft.com/office/powerpoint/2010/main" val="2208837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Solutions>
    <Industries xmlns="f0ee8362-fa7e-4bc9-ab88-7dcfb17cb19b">
      <Value>Retail</Value>
      <Value>Manufacturing</Value>
    </Industries>
    <Notes0 xmlns="f0ee8362-fa7e-4bc9-ab88-7dcfb17cb19b" xsi:nil="true"/>
    <PlatTech xmlns="f0ee8362-fa7e-4bc9-ab88-7dcfb17cb19b">
      <Value>Sitefinity</Value>
    </PlatTech>
    <Named_x0020_Account xmlns="f0ee8362-fa7e-4bc9-ab88-7dcfb17cb19b" xsi:nil="true"/>
    <ProjectCompletionDate xmlns="f0ee8362-fa7e-4bc9-ab88-7dcfb17cb19b" xsi:nil="true"/>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69BB496F-F702-475D-848F-6FFD435F94C0}"/>
</file>

<file path=customXml/itemProps2.xml><?xml version="1.0" encoding="utf-8"?>
<ds:datastoreItem xmlns:ds="http://schemas.openxmlformats.org/officeDocument/2006/customXml" ds:itemID="{4873A90C-1D02-4171-9FB8-2CF5509D7327}"/>
</file>

<file path=customXml/itemProps3.xml><?xml version="1.0" encoding="utf-8"?>
<ds:datastoreItem xmlns:ds="http://schemas.openxmlformats.org/officeDocument/2006/customXml" ds:itemID="{AE07B4E2-34A1-44CD-8876-92660DE3E2C9}"/>
</file>

<file path=customXml/itemProps4.xml><?xml version="1.0" encoding="utf-8"?>
<ds:datastoreItem xmlns:ds="http://schemas.openxmlformats.org/officeDocument/2006/customXml" ds:itemID="{D87940A8-0190-4830-93FD-53E4E100DEAE}"/>
</file>

<file path=docProps/app.xml><?xml version="1.0" encoding="utf-8"?>
<Properties xmlns="http://schemas.openxmlformats.org/officeDocument/2006/extended-properties" xmlns:vt="http://schemas.openxmlformats.org/officeDocument/2006/docPropsVTypes">
  <TotalTime>0</TotalTime>
  <Words>120</Words>
  <Application>Microsoft Office PowerPoint</Application>
  <PresentationFormat>Widescreen</PresentationFormat>
  <Paragraphs>15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Segoe UI</vt:lpstr>
      <vt:lpstr>Segoe UI Light</vt:lpstr>
      <vt:lpstr>Segoe UI Semilight</vt:lpstr>
      <vt:lpstr>Custom Design</vt:lpstr>
      <vt:lpstr>Samson Rope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Samson Rope</dc:title>
  <dc:creator>Brendan Murphy</dc:creator>
  <cp:lastModifiedBy>Brendan Murphy</cp:lastModifiedBy>
  <cp:revision>1</cp:revision>
  <dcterms:created xsi:type="dcterms:W3CDTF">2020-09-01T00:03:38Z</dcterms:created>
  <dcterms:modified xsi:type="dcterms:W3CDTF">2020-09-01T00:03:54Z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;#Sitefinity;#</vt:lpwstr>
  </property>
</Properties>
</file>